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269" r:id="rId6"/>
    <p:sldId id="261" r:id="rId7"/>
    <p:sldId id="257" r:id="rId8"/>
    <p:sldId id="258" r:id="rId9"/>
    <p:sldId id="259" r:id="rId10"/>
    <p:sldId id="260" r:id="rId11"/>
    <p:sldId id="262" r:id="rId12"/>
    <p:sldId id="267" r:id="rId13"/>
    <p:sldId id="263" r:id="rId14"/>
    <p:sldId id="268" r:id="rId15"/>
    <p:sldId id="265" r:id="rId16"/>
    <p:sldId id="264" r:id="rId17"/>
    <p:sldId id="266" r:id="rId18"/>
    <p:sldId id="270" r:id="rId19"/>
    <p:sldId id="298" r:id="rId20"/>
    <p:sldId id="274" r:id="rId21"/>
    <p:sldId id="282" r:id="rId22"/>
    <p:sldId id="283" r:id="rId23"/>
    <p:sldId id="284" r:id="rId24"/>
    <p:sldId id="288" r:id="rId25"/>
    <p:sldId id="289" r:id="rId26"/>
    <p:sldId id="291" r:id="rId27"/>
    <p:sldId id="297" r:id="rId28"/>
    <p:sldId id="293" r:id="rId29"/>
    <p:sldId id="294" r:id="rId30"/>
    <p:sldId id="296" r:id="rId31"/>
    <p:sldId id="272" r:id="rId32"/>
    <p:sldId id="273" r:id="rId33"/>
    <p:sldId id="295" r:id="rId34"/>
    <p:sldId id="292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6D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AFA53-F9E2-4C10-A95B-284BE609AF68}" v="23" dt="2021-09-20T12:13:21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779" autoAdjust="0"/>
  </p:normalViewPr>
  <p:slideViewPr>
    <p:cSldViewPr snapToGrid="0">
      <p:cViewPr varScale="1">
        <p:scale>
          <a:sx n="103" d="100"/>
          <a:sy n="103" d="100"/>
        </p:scale>
        <p:origin x="8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tas Minas" userId="0b99ba79-2c7f-4546-af41-a1363ff5bbe2" providerId="ADAL" clId="{9F0AFA53-F9E2-4C10-A95B-284BE609AF68}"/>
    <pc:docChg chg="addSld delSld modSld sldOrd">
      <pc:chgData name="Kostas Minas" userId="0b99ba79-2c7f-4546-af41-a1363ff5bbe2" providerId="ADAL" clId="{9F0AFA53-F9E2-4C10-A95B-284BE609AF68}" dt="2021-09-20T12:13:25.918" v="58" actId="1076"/>
      <pc:docMkLst>
        <pc:docMk/>
      </pc:docMkLst>
      <pc:sldChg chg="modSp mod">
        <pc:chgData name="Kostas Minas" userId="0b99ba79-2c7f-4546-af41-a1363ff5bbe2" providerId="ADAL" clId="{9F0AFA53-F9E2-4C10-A95B-284BE609AF68}" dt="2021-09-20T12:13:25.918" v="58" actId="1076"/>
        <pc:sldMkLst>
          <pc:docMk/>
          <pc:sldMk cId="2575842916" sldId="267"/>
        </pc:sldMkLst>
        <pc:spChg chg="mod">
          <ac:chgData name="Kostas Minas" userId="0b99ba79-2c7f-4546-af41-a1363ff5bbe2" providerId="ADAL" clId="{9F0AFA53-F9E2-4C10-A95B-284BE609AF68}" dt="2021-09-20T12:13:25.918" v="58" actId="1076"/>
          <ac:spMkLst>
            <pc:docMk/>
            <pc:sldMk cId="2575842916" sldId="267"/>
            <ac:spMk id="5" creationId="{495BCF62-7364-4468-B2EB-E1E849EE796E}"/>
          </ac:spMkLst>
        </pc:spChg>
        <pc:picChg chg="mod">
          <ac:chgData name="Kostas Minas" userId="0b99ba79-2c7f-4546-af41-a1363ff5bbe2" providerId="ADAL" clId="{9F0AFA53-F9E2-4C10-A95B-284BE609AF68}" dt="2021-09-20T12:13:21.266" v="57" actId="1076"/>
          <ac:picMkLst>
            <pc:docMk/>
            <pc:sldMk cId="2575842916" sldId="267"/>
            <ac:picMk id="5124" creationId="{7BF2B318-5F84-4E4A-9802-50D0661042B7}"/>
          </ac:picMkLst>
        </pc:picChg>
      </pc:sldChg>
      <pc:sldChg chg="modSp mod ord">
        <pc:chgData name="Kostas Minas" userId="0b99ba79-2c7f-4546-af41-a1363ff5bbe2" providerId="ADAL" clId="{9F0AFA53-F9E2-4C10-A95B-284BE609AF68}" dt="2021-09-20T09:37:34.392" v="53"/>
        <pc:sldMkLst>
          <pc:docMk/>
          <pc:sldMk cId="1254135141" sldId="270"/>
        </pc:sldMkLst>
        <pc:spChg chg="mod">
          <ac:chgData name="Kostas Minas" userId="0b99ba79-2c7f-4546-af41-a1363ff5bbe2" providerId="ADAL" clId="{9F0AFA53-F9E2-4C10-A95B-284BE609AF68}" dt="2021-09-20T09:17:40.161" v="51" actId="21"/>
          <ac:spMkLst>
            <pc:docMk/>
            <pc:sldMk cId="1254135141" sldId="270"/>
            <ac:spMk id="3" creationId="{678E54B3-91BF-4EE5-809C-5EF1C02143E1}"/>
          </ac:spMkLst>
        </pc:spChg>
      </pc:sldChg>
      <pc:sldChg chg="del">
        <pc:chgData name="Kostas Minas" userId="0b99ba79-2c7f-4546-af41-a1363ff5bbe2" providerId="ADAL" clId="{9F0AFA53-F9E2-4C10-A95B-284BE609AF68}" dt="2021-09-20T09:08:53.757" v="30" actId="47"/>
        <pc:sldMkLst>
          <pc:docMk/>
          <pc:sldMk cId="4095589095" sldId="271"/>
        </pc:sldMkLst>
      </pc:sldChg>
      <pc:sldChg chg="modSp mod">
        <pc:chgData name="Kostas Minas" userId="0b99ba79-2c7f-4546-af41-a1363ff5bbe2" providerId="ADAL" clId="{9F0AFA53-F9E2-4C10-A95B-284BE609AF68}" dt="2021-09-20T09:16:44.579" v="50" actId="21"/>
        <pc:sldMkLst>
          <pc:docMk/>
          <pc:sldMk cId="90665852" sldId="272"/>
        </pc:sldMkLst>
        <pc:spChg chg="mod">
          <ac:chgData name="Kostas Minas" userId="0b99ba79-2c7f-4546-af41-a1363ff5bbe2" providerId="ADAL" clId="{9F0AFA53-F9E2-4C10-A95B-284BE609AF68}" dt="2021-09-20T09:16:44.579" v="50" actId="21"/>
          <ac:spMkLst>
            <pc:docMk/>
            <pc:sldMk cId="90665852" sldId="272"/>
            <ac:spMk id="3" creationId="{27052AC5-FDE9-446F-85A6-97EAF6EE73F3}"/>
          </ac:spMkLst>
        </pc:spChg>
      </pc:sldChg>
      <pc:sldChg chg="modAnim">
        <pc:chgData name="Kostas Minas" userId="0b99ba79-2c7f-4546-af41-a1363ff5bbe2" providerId="ADAL" clId="{9F0AFA53-F9E2-4C10-A95B-284BE609AF68}" dt="2021-09-20T09:14:26.413" v="35"/>
        <pc:sldMkLst>
          <pc:docMk/>
          <pc:sldMk cId="368442405" sldId="289"/>
        </pc:sldMkLst>
      </pc:sldChg>
      <pc:sldChg chg="modSp modAnim">
        <pc:chgData name="Kostas Minas" userId="0b99ba79-2c7f-4546-af41-a1363ff5bbe2" providerId="ADAL" clId="{9F0AFA53-F9E2-4C10-A95B-284BE609AF68}" dt="2021-09-20T09:15:50.846" v="49" actId="20577"/>
        <pc:sldMkLst>
          <pc:docMk/>
          <pc:sldMk cId="1529624197" sldId="297"/>
        </pc:sldMkLst>
        <pc:spChg chg="mod">
          <ac:chgData name="Kostas Minas" userId="0b99ba79-2c7f-4546-af41-a1363ff5bbe2" providerId="ADAL" clId="{9F0AFA53-F9E2-4C10-A95B-284BE609AF68}" dt="2021-09-20T09:15:50.846" v="49" actId="20577"/>
          <ac:spMkLst>
            <pc:docMk/>
            <pc:sldMk cId="1529624197" sldId="297"/>
            <ac:spMk id="2" creationId="{C5C8F18F-E8BF-4829-80AD-7B1132ADE24C}"/>
          </ac:spMkLst>
        </pc:spChg>
      </pc:sldChg>
      <pc:sldChg chg="modSp mod">
        <pc:chgData name="Kostas Minas" userId="0b99ba79-2c7f-4546-af41-a1363ff5bbe2" providerId="ADAL" clId="{9F0AFA53-F9E2-4C10-A95B-284BE609AF68}" dt="2021-09-20T09:06:27.538" v="0" actId="1076"/>
        <pc:sldMkLst>
          <pc:docMk/>
          <pc:sldMk cId="1950494430" sldId="298"/>
        </pc:sldMkLst>
        <pc:spChg chg="mod">
          <ac:chgData name="Kostas Minas" userId="0b99ba79-2c7f-4546-af41-a1363ff5bbe2" providerId="ADAL" clId="{9F0AFA53-F9E2-4C10-A95B-284BE609AF68}" dt="2021-09-20T09:06:27.538" v="0" actId="1076"/>
          <ac:spMkLst>
            <pc:docMk/>
            <pc:sldMk cId="1950494430" sldId="298"/>
            <ac:spMk id="3" creationId="{B6522B74-57D7-4A78-95C1-8099359BB39C}"/>
          </ac:spMkLst>
        </pc:spChg>
      </pc:sldChg>
      <pc:sldChg chg="modSp add del mod ord">
        <pc:chgData name="Kostas Minas" userId="0b99ba79-2c7f-4546-af41-a1363ff5bbe2" providerId="ADAL" clId="{9F0AFA53-F9E2-4C10-A95B-284BE609AF68}" dt="2021-09-20T09:08:51.913" v="29" actId="47"/>
        <pc:sldMkLst>
          <pc:docMk/>
          <pc:sldMk cId="2164903988" sldId="299"/>
        </pc:sldMkLst>
        <pc:spChg chg="mod">
          <ac:chgData name="Kostas Minas" userId="0b99ba79-2c7f-4546-af41-a1363ff5bbe2" providerId="ADAL" clId="{9F0AFA53-F9E2-4C10-A95B-284BE609AF68}" dt="2021-09-20T09:06:47.655" v="28" actId="20577"/>
          <ac:spMkLst>
            <pc:docMk/>
            <pc:sldMk cId="2164903988" sldId="299"/>
            <ac:spMk id="2" creationId="{DD260878-4424-472D-B830-D89CB23F5FB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6212D-FB00-4B91-9A2D-4D2F61F14D78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90FDD9-92CA-4346-AFFC-ACD2806C01B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Description</a:t>
          </a:r>
        </a:p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happened?</a:t>
          </a:r>
        </a:p>
      </dgm:t>
    </dgm:pt>
    <dgm:pt modelId="{DA9058F5-D6E5-4F65-813A-DF427C2C91F7}" type="parTrans" cxnId="{C3CB5D78-0E0E-4CA5-A5FB-ED3C8EF4C44F}">
      <dgm:prSet/>
      <dgm:spPr/>
      <dgm:t>
        <a:bodyPr/>
        <a:lstStyle/>
        <a:p>
          <a:endParaRPr lang="en-US"/>
        </a:p>
      </dgm:t>
    </dgm:pt>
    <dgm:pt modelId="{97FBEBE6-166B-42BD-A632-F7A26ED5ABE7}" type="sibTrans" cxnId="{C3CB5D78-0E0E-4CA5-A5FB-ED3C8EF4C44F}">
      <dgm:prSet/>
      <dgm:spPr/>
      <dgm:t>
        <a:bodyPr/>
        <a:lstStyle/>
        <a:p>
          <a:endParaRPr lang="en-US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B20747-33C6-4D63-A0A6-8142BDDC5C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Feelings</a:t>
          </a:r>
        </a:p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were you thinking/feeling?</a:t>
          </a:r>
        </a:p>
      </dgm:t>
    </dgm:pt>
    <dgm:pt modelId="{A4A7FCE2-6F87-4246-A8F3-615F8294B2A6}" type="parTrans" cxnId="{A807A692-2F57-4A59-B95D-D775B9D7859C}">
      <dgm:prSet/>
      <dgm:spPr/>
      <dgm:t>
        <a:bodyPr/>
        <a:lstStyle/>
        <a:p>
          <a:endParaRPr lang="en-US"/>
        </a:p>
      </dgm:t>
    </dgm:pt>
    <dgm:pt modelId="{CF2C7319-C95F-46E8-BE16-E16773195BEC}" type="sibTrans" cxnId="{A807A692-2F57-4A59-B95D-D775B9D7859C}">
      <dgm:prSet/>
      <dgm:spPr/>
      <dgm:t>
        <a:bodyPr/>
        <a:lstStyle/>
        <a:p>
          <a:endParaRPr lang="en-US"/>
        </a:p>
      </dgm:t>
    </dgm:pt>
    <dgm:pt modelId="{D17C21CE-1B5B-43E1-8DC9-6B77DF94C0C5}">
      <dgm:prSet phldrT="[Text]" custT="1"/>
      <dgm:spPr/>
      <dgm:t>
        <a:bodyPr/>
        <a:lstStyle/>
        <a:p>
          <a:r>
            <a: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Evaluation</a:t>
          </a:r>
        </a:p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was good about the experience?</a:t>
          </a:r>
        </a:p>
      </dgm:t>
    </dgm:pt>
    <dgm:pt modelId="{3532C8DD-322F-4A51-B432-A93ACAC641BB}" type="parTrans" cxnId="{05710F5D-32A4-4DD5-B502-4DE2F626F92B}">
      <dgm:prSet/>
      <dgm:spPr/>
      <dgm:t>
        <a:bodyPr/>
        <a:lstStyle/>
        <a:p>
          <a:endParaRPr lang="en-US"/>
        </a:p>
      </dgm:t>
    </dgm:pt>
    <dgm:pt modelId="{7C61C619-DD6A-41EC-BC11-54B0E0667D9B}" type="sibTrans" cxnId="{05710F5D-32A4-4DD5-B502-4DE2F626F92B}">
      <dgm:prSet/>
      <dgm:spPr/>
      <dgm:t>
        <a:bodyPr/>
        <a:lstStyle/>
        <a:p>
          <a:endParaRPr lang="en-US"/>
        </a:p>
      </dgm:t>
    </dgm:pt>
    <dgm:pt modelId="{D92E0AEB-E679-4758-9B55-9B4F2A150B5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</a:p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sense can you make from the experience?</a:t>
          </a:r>
        </a:p>
      </dgm:t>
    </dgm:pt>
    <dgm:pt modelId="{8B374AAF-EEF0-4BF9-82CD-9ECB0CE18417}" type="parTrans" cxnId="{884C64EF-0915-41D9-82B2-B3ECB39DCF2C}">
      <dgm:prSet/>
      <dgm:spPr/>
      <dgm:t>
        <a:bodyPr/>
        <a:lstStyle/>
        <a:p>
          <a:endParaRPr lang="en-US"/>
        </a:p>
      </dgm:t>
    </dgm:pt>
    <dgm:pt modelId="{C4717448-2EDD-4D63-81EB-005832F343CF}" type="sibTrans" cxnId="{884C64EF-0915-41D9-82B2-B3ECB39DCF2C}">
      <dgm:prSet/>
      <dgm:spPr/>
      <dgm:t>
        <a:bodyPr/>
        <a:lstStyle/>
        <a:p>
          <a:endParaRPr lang="en-US"/>
        </a:p>
      </dgm:t>
    </dgm:pt>
    <dgm:pt modelId="{5DF82621-9471-4545-AA5B-04D8C5DD03A4}">
      <dgm:prSet phldrT="[Text]" custT="1"/>
      <dgm:spPr/>
      <dgm:t>
        <a:bodyPr/>
        <a:lstStyle/>
        <a:p>
          <a:r>
            <a: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Conclusion</a:t>
          </a:r>
        </a:p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do you need to improve on?</a:t>
          </a:r>
        </a:p>
      </dgm:t>
    </dgm:pt>
    <dgm:pt modelId="{DD539044-D711-4BE9-9FB9-FB8EA74171E2}" type="parTrans" cxnId="{C5562C1D-53EE-4BC0-8880-9AAF973CAE0C}">
      <dgm:prSet/>
      <dgm:spPr/>
      <dgm:t>
        <a:bodyPr/>
        <a:lstStyle/>
        <a:p>
          <a:endParaRPr lang="en-US"/>
        </a:p>
      </dgm:t>
    </dgm:pt>
    <dgm:pt modelId="{8FA77D1A-CF2B-41D3-95A4-E26637825C0E}" type="sibTrans" cxnId="{C5562C1D-53EE-4BC0-8880-9AAF973CAE0C}">
      <dgm:prSet/>
      <dgm:spPr/>
      <dgm:t>
        <a:bodyPr/>
        <a:lstStyle/>
        <a:p>
          <a:endParaRPr lang="en-US"/>
        </a:p>
      </dgm:t>
    </dgm:pt>
    <dgm:pt modelId="{A513A742-0BF2-4F52-B4E0-D8BB9E2F467B}">
      <dgm:prSet phldrT="[Text]" custT="1"/>
      <dgm:spPr/>
      <dgm:t>
        <a:bodyPr/>
        <a:lstStyle/>
        <a:p>
          <a:r>
            <a: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Action Plan</a:t>
          </a:r>
        </a:p>
        <a:p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will you improve?</a:t>
          </a:r>
        </a:p>
      </dgm:t>
    </dgm:pt>
    <dgm:pt modelId="{F2EE2AD2-3F0C-4F68-8A58-86F73D659EAA}" type="parTrans" cxnId="{3336D443-C633-4930-9C9A-55FDE3961A45}">
      <dgm:prSet/>
      <dgm:spPr/>
      <dgm:t>
        <a:bodyPr/>
        <a:lstStyle/>
        <a:p>
          <a:endParaRPr lang="en-US"/>
        </a:p>
      </dgm:t>
    </dgm:pt>
    <dgm:pt modelId="{C4251EB3-F590-41D8-8B78-2CC3599966A5}" type="sibTrans" cxnId="{3336D443-C633-4930-9C9A-55FDE3961A45}">
      <dgm:prSet/>
      <dgm:spPr/>
      <dgm:t>
        <a:bodyPr/>
        <a:lstStyle/>
        <a:p>
          <a:endParaRPr lang="en-US"/>
        </a:p>
      </dgm:t>
    </dgm:pt>
    <dgm:pt modelId="{2FF62F6E-4E80-4DDE-8A4F-1F36AEC8ECE0}" type="pres">
      <dgm:prSet presAssocID="{D666212D-FB00-4B91-9A2D-4D2F61F14D78}" presName="Name0" presStyleCnt="0">
        <dgm:presLayoutVars>
          <dgm:dir/>
          <dgm:resizeHandles val="exact"/>
        </dgm:presLayoutVars>
      </dgm:prSet>
      <dgm:spPr/>
    </dgm:pt>
    <dgm:pt modelId="{C6BF7D55-A83F-4781-AB60-1C865749C2CF}" type="pres">
      <dgm:prSet presAssocID="{D666212D-FB00-4B91-9A2D-4D2F61F14D78}" presName="cycle" presStyleCnt="0"/>
      <dgm:spPr/>
    </dgm:pt>
    <dgm:pt modelId="{BA9EFFFB-0FF1-443A-A740-AD255973DA63}" type="pres">
      <dgm:prSet presAssocID="{7F90FDD9-92CA-4346-AFFC-ACD2806C01B1}" presName="nodeFirstNode" presStyleLbl="node1" presStyleIdx="0" presStyleCnt="6">
        <dgm:presLayoutVars>
          <dgm:bulletEnabled val="1"/>
        </dgm:presLayoutVars>
      </dgm:prSet>
      <dgm:spPr/>
    </dgm:pt>
    <dgm:pt modelId="{25590472-DFA9-4739-9199-BD6D81578893}" type="pres">
      <dgm:prSet presAssocID="{97FBEBE6-166B-42BD-A632-F7A26ED5ABE7}" presName="sibTransFirstNode" presStyleLbl="bgShp" presStyleIdx="0" presStyleCnt="1"/>
      <dgm:spPr/>
    </dgm:pt>
    <dgm:pt modelId="{922FC3C3-CBE8-4C9B-9099-1956A15B3B5A}" type="pres">
      <dgm:prSet presAssocID="{C9B20747-33C6-4D63-A0A6-8142BDDC5CA0}" presName="nodeFollowingNodes" presStyleLbl="node1" presStyleIdx="1" presStyleCnt="6" custRadScaleRad="110256" custRadScaleInc="12060">
        <dgm:presLayoutVars>
          <dgm:bulletEnabled val="1"/>
        </dgm:presLayoutVars>
      </dgm:prSet>
      <dgm:spPr/>
    </dgm:pt>
    <dgm:pt modelId="{0FDA395E-6136-471B-B746-C2530CD5622E}" type="pres">
      <dgm:prSet presAssocID="{D17C21CE-1B5B-43E1-8DC9-6B77DF94C0C5}" presName="nodeFollowingNodes" presStyleLbl="node1" presStyleIdx="2" presStyleCnt="6" custRadScaleRad="102569" custRadScaleInc="-17983">
        <dgm:presLayoutVars>
          <dgm:bulletEnabled val="1"/>
        </dgm:presLayoutVars>
      </dgm:prSet>
      <dgm:spPr/>
    </dgm:pt>
    <dgm:pt modelId="{61BAED34-A949-40FB-ADA5-1B3DECD0C7D3}" type="pres">
      <dgm:prSet presAssocID="{D92E0AEB-E679-4758-9B55-9B4F2A150B5B}" presName="nodeFollowingNodes" presStyleLbl="node1" presStyleIdx="3" presStyleCnt="6">
        <dgm:presLayoutVars>
          <dgm:bulletEnabled val="1"/>
        </dgm:presLayoutVars>
      </dgm:prSet>
      <dgm:spPr/>
    </dgm:pt>
    <dgm:pt modelId="{244DB70C-D44F-4FAC-8A73-EDB4CB3B5AC7}" type="pres">
      <dgm:prSet presAssocID="{5DF82621-9471-4545-AA5B-04D8C5DD03A4}" presName="nodeFollowingNodes" presStyleLbl="node1" presStyleIdx="4" presStyleCnt="6" custRadScaleRad="101633" custRadScaleInc="16864">
        <dgm:presLayoutVars>
          <dgm:bulletEnabled val="1"/>
        </dgm:presLayoutVars>
      </dgm:prSet>
      <dgm:spPr/>
    </dgm:pt>
    <dgm:pt modelId="{DB48AB66-E970-450D-A0FB-1C126D89506C}" type="pres">
      <dgm:prSet presAssocID="{A513A742-0BF2-4F52-B4E0-D8BB9E2F467B}" presName="nodeFollowingNodes" presStyleLbl="node1" presStyleIdx="5" presStyleCnt="6" custRadScaleRad="100487" custRadScaleInc="-11042">
        <dgm:presLayoutVars>
          <dgm:bulletEnabled val="1"/>
        </dgm:presLayoutVars>
      </dgm:prSet>
      <dgm:spPr/>
    </dgm:pt>
  </dgm:ptLst>
  <dgm:cxnLst>
    <dgm:cxn modelId="{9DBBB315-260A-4943-88CB-870BEDD1B324}" type="presOf" srcId="{D92E0AEB-E679-4758-9B55-9B4F2A150B5B}" destId="{61BAED34-A949-40FB-ADA5-1B3DECD0C7D3}" srcOrd="0" destOrd="0" presId="urn:microsoft.com/office/officeart/2005/8/layout/cycle3"/>
    <dgm:cxn modelId="{8ED43016-C7FE-4DD0-9FA7-417EDE7CAD12}" type="presOf" srcId="{97FBEBE6-166B-42BD-A632-F7A26ED5ABE7}" destId="{25590472-DFA9-4739-9199-BD6D81578893}" srcOrd="0" destOrd="0" presId="urn:microsoft.com/office/officeart/2005/8/layout/cycle3"/>
    <dgm:cxn modelId="{35AB541C-7E1F-4EF3-B1C1-7F30C7D2707A}" type="presOf" srcId="{A513A742-0BF2-4F52-B4E0-D8BB9E2F467B}" destId="{DB48AB66-E970-450D-A0FB-1C126D89506C}" srcOrd="0" destOrd="0" presId="urn:microsoft.com/office/officeart/2005/8/layout/cycle3"/>
    <dgm:cxn modelId="{C5562C1D-53EE-4BC0-8880-9AAF973CAE0C}" srcId="{D666212D-FB00-4B91-9A2D-4D2F61F14D78}" destId="{5DF82621-9471-4545-AA5B-04D8C5DD03A4}" srcOrd="4" destOrd="0" parTransId="{DD539044-D711-4BE9-9FB9-FB8EA74171E2}" sibTransId="{8FA77D1A-CF2B-41D3-95A4-E26637825C0E}"/>
    <dgm:cxn modelId="{E3007834-4C56-459B-AE0A-D5D57A7F5E13}" type="presOf" srcId="{7F90FDD9-92CA-4346-AFFC-ACD2806C01B1}" destId="{BA9EFFFB-0FF1-443A-A740-AD255973DA63}" srcOrd="0" destOrd="0" presId="urn:microsoft.com/office/officeart/2005/8/layout/cycle3"/>
    <dgm:cxn modelId="{456F543E-777A-47DA-B9AD-31098CACCB35}" type="presOf" srcId="{D666212D-FB00-4B91-9A2D-4D2F61F14D78}" destId="{2FF62F6E-4E80-4DDE-8A4F-1F36AEC8ECE0}" srcOrd="0" destOrd="0" presId="urn:microsoft.com/office/officeart/2005/8/layout/cycle3"/>
    <dgm:cxn modelId="{05710F5D-32A4-4DD5-B502-4DE2F626F92B}" srcId="{D666212D-FB00-4B91-9A2D-4D2F61F14D78}" destId="{D17C21CE-1B5B-43E1-8DC9-6B77DF94C0C5}" srcOrd="2" destOrd="0" parTransId="{3532C8DD-322F-4A51-B432-A93ACAC641BB}" sibTransId="{7C61C619-DD6A-41EC-BC11-54B0E0667D9B}"/>
    <dgm:cxn modelId="{3336D443-C633-4930-9C9A-55FDE3961A45}" srcId="{D666212D-FB00-4B91-9A2D-4D2F61F14D78}" destId="{A513A742-0BF2-4F52-B4E0-D8BB9E2F467B}" srcOrd="5" destOrd="0" parTransId="{F2EE2AD2-3F0C-4F68-8A58-86F73D659EAA}" sibTransId="{C4251EB3-F590-41D8-8B78-2CC3599966A5}"/>
    <dgm:cxn modelId="{C3CB5D78-0E0E-4CA5-A5FB-ED3C8EF4C44F}" srcId="{D666212D-FB00-4B91-9A2D-4D2F61F14D78}" destId="{7F90FDD9-92CA-4346-AFFC-ACD2806C01B1}" srcOrd="0" destOrd="0" parTransId="{DA9058F5-D6E5-4F65-813A-DF427C2C91F7}" sibTransId="{97FBEBE6-166B-42BD-A632-F7A26ED5ABE7}"/>
    <dgm:cxn modelId="{A807A692-2F57-4A59-B95D-D775B9D7859C}" srcId="{D666212D-FB00-4B91-9A2D-4D2F61F14D78}" destId="{C9B20747-33C6-4D63-A0A6-8142BDDC5CA0}" srcOrd="1" destOrd="0" parTransId="{A4A7FCE2-6F87-4246-A8F3-615F8294B2A6}" sibTransId="{CF2C7319-C95F-46E8-BE16-E16773195BEC}"/>
    <dgm:cxn modelId="{2659A5CC-8314-4652-AEAD-8BF86571FC6E}" type="presOf" srcId="{C9B20747-33C6-4D63-A0A6-8142BDDC5CA0}" destId="{922FC3C3-CBE8-4C9B-9099-1956A15B3B5A}" srcOrd="0" destOrd="0" presId="urn:microsoft.com/office/officeart/2005/8/layout/cycle3"/>
    <dgm:cxn modelId="{27C089D6-5C50-4A9B-9B7C-3945A06A1E3F}" type="presOf" srcId="{D17C21CE-1B5B-43E1-8DC9-6B77DF94C0C5}" destId="{0FDA395E-6136-471B-B746-C2530CD5622E}" srcOrd="0" destOrd="0" presId="urn:microsoft.com/office/officeart/2005/8/layout/cycle3"/>
    <dgm:cxn modelId="{6C2115E1-D390-439C-A3A5-3CD1F806B4C7}" type="presOf" srcId="{5DF82621-9471-4545-AA5B-04D8C5DD03A4}" destId="{244DB70C-D44F-4FAC-8A73-EDB4CB3B5AC7}" srcOrd="0" destOrd="0" presId="urn:microsoft.com/office/officeart/2005/8/layout/cycle3"/>
    <dgm:cxn modelId="{884C64EF-0915-41D9-82B2-B3ECB39DCF2C}" srcId="{D666212D-FB00-4B91-9A2D-4D2F61F14D78}" destId="{D92E0AEB-E679-4758-9B55-9B4F2A150B5B}" srcOrd="3" destOrd="0" parTransId="{8B374AAF-EEF0-4BF9-82CD-9ECB0CE18417}" sibTransId="{C4717448-2EDD-4D63-81EB-005832F343CF}"/>
    <dgm:cxn modelId="{87CB365B-012E-4090-922E-E28133FB9E07}" type="presParOf" srcId="{2FF62F6E-4E80-4DDE-8A4F-1F36AEC8ECE0}" destId="{C6BF7D55-A83F-4781-AB60-1C865749C2CF}" srcOrd="0" destOrd="0" presId="urn:microsoft.com/office/officeart/2005/8/layout/cycle3"/>
    <dgm:cxn modelId="{A70A8A27-6AF5-4275-B180-2FD69068B58E}" type="presParOf" srcId="{C6BF7D55-A83F-4781-AB60-1C865749C2CF}" destId="{BA9EFFFB-0FF1-443A-A740-AD255973DA63}" srcOrd="0" destOrd="0" presId="urn:microsoft.com/office/officeart/2005/8/layout/cycle3"/>
    <dgm:cxn modelId="{28DF697E-5E89-4FA7-B77C-8D282E99615E}" type="presParOf" srcId="{C6BF7D55-A83F-4781-AB60-1C865749C2CF}" destId="{25590472-DFA9-4739-9199-BD6D81578893}" srcOrd="1" destOrd="0" presId="urn:microsoft.com/office/officeart/2005/8/layout/cycle3"/>
    <dgm:cxn modelId="{512C09FF-89E8-4A50-9854-AFD82F747E96}" type="presParOf" srcId="{C6BF7D55-A83F-4781-AB60-1C865749C2CF}" destId="{922FC3C3-CBE8-4C9B-9099-1956A15B3B5A}" srcOrd="2" destOrd="0" presId="urn:microsoft.com/office/officeart/2005/8/layout/cycle3"/>
    <dgm:cxn modelId="{4CF004D5-C0C2-42B2-B26C-DDBBD87895CD}" type="presParOf" srcId="{C6BF7D55-A83F-4781-AB60-1C865749C2CF}" destId="{0FDA395E-6136-471B-B746-C2530CD5622E}" srcOrd="3" destOrd="0" presId="urn:microsoft.com/office/officeart/2005/8/layout/cycle3"/>
    <dgm:cxn modelId="{09C571A6-B1BB-44FF-B826-4967077D1281}" type="presParOf" srcId="{C6BF7D55-A83F-4781-AB60-1C865749C2CF}" destId="{61BAED34-A949-40FB-ADA5-1B3DECD0C7D3}" srcOrd="4" destOrd="0" presId="urn:microsoft.com/office/officeart/2005/8/layout/cycle3"/>
    <dgm:cxn modelId="{6A5B8E8E-2351-4C4F-872A-F77AA4E2CD47}" type="presParOf" srcId="{C6BF7D55-A83F-4781-AB60-1C865749C2CF}" destId="{244DB70C-D44F-4FAC-8A73-EDB4CB3B5AC7}" srcOrd="5" destOrd="0" presId="urn:microsoft.com/office/officeart/2005/8/layout/cycle3"/>
    <dgm:cxn modelId="{245EFB02-4F03-444C-8019-1C41F46AF6B0}" type="presParOf" srcId="{C6BF7D55-A83F-4781-AB60-1C865749C2CF}" destId="{DB48AB66-E970-450D-A0FB-1C126D89506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90472-DFA9-4739-9199-BD6D81578893}">
      <dsp:nvSpPr>
        <dsp:cNvPr id="0" name=""/>
        <dsp:cNvSpPr/>
      </dsp:nvSpPr>
      <dsp:spPr>
        <a:xfrm>
          <a:off x="3345473" y="-2764"/>
          <a:ext cx="5501053" cy="5501053"/>
        </a:xfrm>
        <a:prstGeom prst="circularArrow">
          <a:avLst>
            <a:gd name="adj1" fmla="val 5274"/>
            <a:gd name="adj2" fmla="val 312630"/>
            <a:gd name="adj3" fmla="val 14191988"/>
            <a:gd name="adj4" fmla="val 1714820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EFFFB-0FF1-443A-A740-AD255973DA63}">
      <dsp:nvSpPr>
        <dsp:cNvPr id="0" name=""/>
        <dsp:cNvSpPr/>
      </dsp:nvSpPr>
      <dsp:spPr>
        <a:xfrm>
          <a:off x="5028902" y="3444"/>
          <a:ext cx="2134195" cy="106709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Description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happened?</a:t>
          </a:r>
        </a:p>
      </dsp:txBody>
      <dsp:txXfrm>
        <a:off x="5080993" y="55535"/>
        <a:ext cx="2030013" cy="962915"/>
      </dsp:txXfrm>
    </dsp:sp>
    <dsp:sp modelId="{922FC3C3-CBE8-4C9B-9099-1956A15B3B5A}">
      <dsp:nvSpPr>
        <dsp:cNvPr id="0" name=""/>
        <dsp:cNvSpPr/>
      </dsp:nvSpPr>
      <dsp:spPr>
        <a:xfrm>
          <a:off x="7280240" y="1242257"/>
          <a:ext cx="2134195" cy="106709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Feelings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were you thinking/feeling?</a:t>
          </a:r>
        </a:p>
      </dsp:txBody>
      <dsp:txXfrm>
        <a:off x="7332331" y="1294348"/>
        <a:ext cx="2030013" cy="962915"/>
      </dsp:txXfrm>
    </dsp:sp>
    <dsp:sp modelId="{0FDA395E-6136-471B-B746-C2530CD5622E}">
      <dsp:nvSpPr>
        <dsp:cNvPr id="0" name=""/>
        <dsp:cNvSpPr/>
      </dsp:nvSpPr>
      <dsp:spPr>
        <a:xfrm>
          <a:off x="7169400" y="3046139"/>
          <a:ext cx="2134195" cy="10670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Evaluation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was good about the experience?</a:t>
          </a:r>
        </a:p>
      </dsp:txBody>
      <dsp:txXfrm>
        <a:off x="7221491" y="3098230"/>
        <a:ext cx="2030013" cy="962915"/>
      </dsp:txXfrm>
    </dsp:sp>
    <dsp:sp modelId="{61BAED34-A949-40FB-ADA5-1B3DECD0C7D3}">
      <dsp:nvSpPr>
        <dsp:cNvPr id="0" name=""/>
        <dsp:cNvSpPr/>
      </dsp:nvSpPr>
      <dsp:spPr>
        <a:xfrm>
          <a:off x="5028902" y="4466773"/>
          <a:ext cx="2134195" cy="1067097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sense can you make from the experience?</a:t>
          </a:r>
        </a:p>
      </dsp:txBody>
      <dsp:txXfrm>
        <a:off x="5080993" y="4518864"/>
        <a:ext cx="2030013" cy="962915"/>
      </dsp:txXfrm>
    </dsp:sp>
    <dsp:sp modelId="{244DB70C-D44F-4FAC-8A73-EDB4CB3B5AC7}">
      <dsp:nvSpPr>
        <dsp:cNvPr id="0" name=""/>
        <dsp:cNvSpPr/>
      </dsp:nvSpPr>
      <dsp:spPr>
        <a:xfrm>
          <a:off x="2916115" y="3060000"/>
          <a:ext cx="2134195" cy="10670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Conclusion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do you need to improve on?</a:t>
          </a:r>
        </a:p>
      </dsp:txBody>
      <dsp:txXfrm>
        <a:off x="2968206" y="3112091"/>
        <a:ext cx="2030013" cy="962915"/>
      </dsp:txXfrm>
    </dsp:sp>
    <dsp:sp modelId="{DB48AB66-E970-450D-A0FB-1C126D89506C}">
      <dsp:nvSpPr>
        <dsp:cNvPr id="0" name=""/>
        <dsp:cNvSpPr/>
      </dsp:nvSpPr>
      <dsp:spPr>
        <a:xfrm>
          <a:off x="2985393" y="1311516"/>
          <a:ext cx="2134195" cy="10670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Action Plan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will you improve?</a:t>
          </a:r>
        </a:p>
      </dsp:txBody>
      <dsp:txXfrm>
        <a:off x="3037484" y="1363607"/>
        <a:ext cx="2030013" cy="962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C1F74-B55A-491B-BB47-523B49482729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CD46E-9098-4D07-8BD8-463554689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8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pen.org/swea-public-engagement-trainin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workshop is funded via the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ScotPEN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Wellcome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Engagement Award (SWEA), which is a devolved pilot of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Wellcome's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Research Enrichment for Public Engagement Funding in Scotland. A survey of training needs by the SWEA team highlighted going back to in-person events as a priority topic. </a:t>
            </a:r>
            <a:b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(OPTIONAL )Further detail of past and forthcoming workshops can be found on the SWEA training page of the ScotPEN.org website; </a:t>
            </a:r>
            <a:r>
              <a:rPr lang="en-GB" sz="18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https://www.scotpen.org/swea-public-engagement-training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CD46E-9098-4D07-8BD8-4635546897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https://padlet.com/educationASC/h3x3gqbqkjfudfy9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CD46E-9098-4D07-8BD8-4635546897B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5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https://padlet.com/educationASC/h3x3gqbqkjfudfy9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CD46E-9098-4D07-8BD8-4635546897B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8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https://padlet.com/educationASC/h3x3gqbqkjfudfy9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CD46E-9098-4D07-8BD8-4635546897B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3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https://padlet.com/educationASC/h3x3gqbqkjfudfy9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CD46E-9098-4D07-8BD8-4635546897B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https://padlet.com/educationASC/h3x3gqbqkjfudfy9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CD46E-9098-4D07-8BD8-4635546897B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6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55F3-CAB0-4FFF-BA0D-1622180863C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F442-5566-4AFF-B628-0D5684672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5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55F3-CAB0-4FFF-BA0D-1622180863C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F442-5566-4AFF-B628-0D5684672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05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55F3-CAB0-4FFF-BA0D-1622180863C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F442-5566-4AFF-B628-0D5684672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88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55F3-CAB0-4FFF-BA0D-1622180863C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F442-5566-4AFF-B628-0D5684672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3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55F3-CAB0-4FFF-BA0D-1622180863C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F442-5566-4AFF-B628-0D5684672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55F3-CAB0-4FFF-BA0D-1622180863C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F442-5566-4AFF-B628-0D5684672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7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55F3-CAB0-4FFF-BA0D-1622180863C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F442-5566-4AFF-B628-0D5684672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91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55F3-CAB0-4FFF-BA0D-1622180863C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F442-5566-4AFF-B628-0D5684672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3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55F3-CAB0-4FFF-BA0D-1622180863C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F442-5566-4AFF-B628-0D5684672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68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55F3-CAB0-4FFF-BA0D-1622180863C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F442-5566-4AFF-B628-0D5684672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5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55F3-CAB0-4FFF-BA0D-1622180863C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F442-5566-4AFF-B628-0D5684672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1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55F3-CAB0-4FFF-BA0D-1622180863C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5F442-5566-4AFF-B628-0D56846723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6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WVBqLfULQ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coronavirus/working-safely/index.htm" TargetMode="External"/><Relationship Id="rId2" Type="http://schemas.openxmlformats.org/officeDocument/2006/relationships/hyperlink" Target="https://www.gov.scot/coronavirus-covid-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ourcecentre.org.uk/wp-content/uploads/2021/05/Covid-19-risk-assessments-1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engagement.ac.uk/do-engagement/evaluating-public-engagement" TargetMode="External"/><Relationship Id="rId2" Type="http://schemas.openxmlformats.org/officeDocument/2006/relationships/hyperlink" Target="https://wellcome.org/grant-funding/guidance/planning-your-public-engage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fc.ukri.org/files/corporate-publications/public-engagement-evaluation-framework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tpen.org/swea-public-engagement-trainin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96E05-0B2A-462F-8761-2AD235C76A9F}"/>
              </a:ext>
            </a:extLst>
          </p:cNvPr>
          <p:cNvSpPr txBox="1"/>
          <p:nvPr/>
        </p:nvSpPr>
        <p:spPr>
          <a:xfrm>
            <a:off x="1576252" y="2612572"/>
            <a:ext cx="9039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C000"/>
                </a:solidFill>
              </a:rPr>
              <a:t>Going back to in person events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3990E-10F7-4A9E-959A-B9FA5599B64A}"/>
              </a:ext>
            </a:extLst>
          </p:cNvPr>
          <p:cNvSpPr txBox="1"/>
          <p:nvPr/>
        </p:nvSpPr>
        <p:spPr>
          <a:xfrm>
            <a:off x="3496492" y="6365183"/>
            <a:ext cx="519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Konstantinos Minas – Head of Education and Learning</a:t>
            </a:r>
          </a:p>
        </p:txBody>
      </p:sp>
    </p:spTree>
    <p:extLst>
      <p:ext uri="{BB962C8B-B14F-4D97-AF65-F5344CB8AC3E}">
        <p14:creationId xmlns:p14="http://schemas.microsoft.com/office/powerpoint/2010/main" val="51581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EC7B-B5C1-4BF2-97B6-711A26BE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Our experience shows that in person engagements: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23A7-731E-47EF-AEE8-21D250782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DC6D"/>
                </a:solidFill>
              </a:rPr>
              <a:t>Have a higher attendance rate than digital events</a:t>
            </a:r>
          </a:p>
          <a:p>
            <a:r>
              <a:rPr lang="en-GB" dirty="0">
                <a:solidFill>
                  <a:srgbClr val="FFDC6D"/>
                </a:solidFill>
              </a:rPr>
              <a:t>Generally have higher satisfaction rates (for participants and for our team)</a:t>
            </a:r>
          </a:p>
          <a:p>
            <a:r>
              <a:rPr lang="en-GB" dirty="0">
                <a:solidFill>
                  <a:srgbClr val="FFDC6D"/>
                </a:solidFill>
              </a:rPr>
              <a:t>Are more accessible to a wide variety of participants (no limitations related to bandwidth and/or social media use)</a:t>
            </a:r>
          </a:p>
          <a:p>
            <a:r>
              <a:rPr lang="en-GB" dirty="0">
                <a:solidFill>
                  <a:srgbClr val="FFDC6D"/>
                </a:solidFill>
              </a:rPr>
              <a:t>Engage more under-represented communities</a:t>
            </a:r>
          </a:p>
          <a:p>
            <a:pPr lvl="5"/>
            <a:r>
              <a:rPr lang="en-GB" sz="2800" dirty="0">
                <a:solidFill>
                  <a:srgbClr val="FFDC6D"/>
                </a:solidFill>
              </a:rPr>
              <a:t>Are more immediately responsive and build trust</a:t>
            </a:r>
          </a:p>
          <a:p>
            <a:pPr lvl="5"/>
            <a:r>
              <a:rPr lang="en-GB" sz="2800" dirty="0">
                <a:solidFill>
                  <a:srgbClr val="FFDC6D"/>
                </a:solidFill>
              </a:rPr>
              <a:t>Improve the quality and impact of our engagements</a:t>
            </a:r>
          </a:p>
          <a:p>
            <a:endParaRPr lang="en-GB" dirty="0">
              <a:solidFill>
                <a:srgbClr val="FFDC6D"/>
              </a:solidFill>
            </a:endParaRPr>
          </a:p>
          <a:p>
            <a:endParaRPr lang="en-GB" dirty="0">
              <a:solidFill>
                <a:srgbClr val="FFD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3B7D-6242-469C-86B2-6643E5F6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Digital fatigue</a:t>
            </a:r>
          </a:p>
        </p:txBody>
      </p:sp>
      <p:pic>
        <p:nvPicPr>
          <p:cNvPr id="6146" name="Picture 2" descr="Stressed black woman using a laptop Free Photo">
            <a:extLst>
              <a:ext uri="{FF2B5EF4-FFF2-40B4-BE49-F238E27FC236}">
                <a16:creationId xmlns:a16="http://schemas.microsoft.com/office/drawing/2014/main" id="{D78A13A4-93D1-4345-AF7F-0CE446EE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908"/>
            <a:ext cx="7813879" cy="52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38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C4DDA-1C42-465A-A912-662F223A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Moreover…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B8FF4-65A0-49C2-A7CC-39A7374F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7098" y="1825625"/>
            <a:ext cx="3024902" cy="4351338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DC6D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DC6D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DC6D"/>
                </a:solidFill>
              </a:rPr>
              <a:t>Source: How are you doing? </a:t>
            </a:r>
          </a:p>
          <a:p>
            <a:pPr marL="0" indent="0">
              <a:buNone/>
            </a:pPr>
            <a:r>
              <a:rPr lang="en-GB" dirty="0">
                <a:solidFill>
                  <a:srgbClr val="FFDC6D"/>
                </a:solidFill>
              </a:rPr>
              <a:t>Children’s Parliament, November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94200A-938A-4B3C-9AC8-9C1A44FB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45" t="26608" r="25938" b="34576"/>
          <a:stretch/>
        </p:blipFill>
        <p:spPr>
          <a:xfrm>
            <a:off x="0" y="1544639"/>
            <a:ext cx="9167099" cy="53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3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C4DDA-1C42-465A-A912-662F223A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Moreover…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75A97E-66EF-4495-B7E1-8D2F8BAFE355}"/>
              </a:ext>
            </a:extLst>
          </p:cNvPr>
          <p:cNvGrpSpPr/>
          <p:nvPr/>
        </p:nvGrpSpPr>
        <p:grpSpPr>
          <a:xfrm>
            <a:off x="5020650" y="0"/>
            <a:ext cx="6426767" cy="6858000"/>
            <a:chOff x="5765233" y="0"/>
            <a:chExt cx="6426767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DE0BB5-F080-425B-BFE0-31053873F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063" t="24641" r="34844" b="6853"/>
            <a:stretch/>
          </p:blipFill>
          <p:spPr>
            <a:xfrm>
              <a:off x="5765233" y="0"/>
              <a:ext cx="6426767" cy="685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7CD821-49F0-4A22-8B2A-141309E37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438" t="16859" r="33789" b="5302"/>
            <a:stretch/>
          </p:blipFill>
          <p:spPr>
            <a:xfrm>
              <a:off x="7958137" y="339724"/>
              <a:ext cx="4129088" cy="650626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FFA2C3A-EF29-450D-8A4D-8AF14AE20ADD}"/>
              </a:ext>
            </a:extLst>
          </p:cNvPr>
          <p:cNvSpPr txBox="1"/>
          <p:nvPr/>
        </p:nvSpPr>
        <p:spPr>
          <a:xfrm>
            <a:off x="4978447" y="6169709"/>
            <a:ext cx="403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Ofcom, Connected Nations 2020 report</a:t>
            </a:r>
          </a:p>
        </p:txBody>
      </p:sp>
    </p:spTree>
    <p:extLst>
      <p:ext uri="{BB962C8B-B14F-4D97-AF65-F5344CB8AC3E}">
        <p14:creationId xmlns:p14="http://schemas.microsoft.com/office/powerpoint/2010/main" val="388606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C4DDA-1C42-465A-A912-662F223A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Moreover…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C47116-606F-4181-B8B1-A2FDE96E0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38" t="26849" r="7378" b="21293"/>
          <a:stretch/>
        </p:blipFill>
        <p:spPr>
          <a:xfrm>
            <a:off x="0" y="2579616"/>
            <a:ext cx="12192000" cy="4278384"/>
          </a:xfrm>
        </p:spPr>
      </p:pic>
    </p:spTree>
    <p:extLst>
      <p:ext uri="{BB962C8B-B14F-4D97-AF65-F5344CB8AC3E}">
        <p14:creationId xmlns:p14="http://schemas.microsoft.com/office/powerpoint/2010/main" val="180711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33F2-3D21-4D85-8697-3D051958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Events etiquette (discussion)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E54B3-91BF-4EE5-809C-5EF1C0214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DC6D"/>
                </a:solidFill>
              </a:rPr>
              <a:t>How to chose the right format and venue for an in person event?</a:t>
            </a:r>
          </a:p>
          <a:p>
            <a:endParaRPr lang="en-GB" dirty="0">
              <a:solidFill>
                <a:srgbClr val="FFDC6D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D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3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0878-4424-472D-B830-D89CB23F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Venue Considerations: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22B74-57D7-4A78-95C1-8099359B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443070"/>
            <a:ext cx="11353798" cy="4351338"/>
          </a:xfrm>
        </p:spPr>
        <p:txBody>
          <a:bodyPr/>
          <a:lstStyle/>
          <a:p>
            <a:r>
              <a:rPr lang="en-GB" dirty="0">
                <a:solidFill>
                  <a:srgbClr val="FFDC6D"/>
                </a:solidFill>
              </a:rPr>
              <a:t>Target audience</a:t>
            </a:r>
          </a:p>
          <a:p>
            <a:r>
              <a:rPr lang="en-GB" dirty="0">
                <a:solidFill>
                  <a:srgbClr val="FFDC6D"/>
                </a:solidFill>
              </a:rPr>
              <a:t>Accessibility (including location, parking and access by public transport)</a:t>
            </a:r>
          </a:p>
          <a:p>
            <a:r>
              <a:rPr lang="en-GB" dirty="0">
                <a:solidFill>
                  <a:srgbClr val="FFDC6D"/>
                </a:solidFill>
              </a:rPr>
              <a:t>Indoor or outdoor (are risk assessments compatible?)</a:t>
            </a:r>
          </a:p>
          <a:p>
            <a:r>
              <a:rPr lang="en-GB" dirty="0">
                <a:solidFill>
                  <a:srgbClr val="FFDC6D"/>
                </a:solidFill>
              </a:rPr>
              <a:t>Size (bearing in mind number of attendees, number of social “bubbles” and capacity to social distancing)</a:t>
            </a:r>
          </a:p>
          <a:p>
            <a:r>
              <a:rPr lang="en-GB" dirty="0">
                <a:solidFill>
                  <a:srgbClr val="FFDC6D"/>
                </a:solidFill>
              </a:rPr>
              <a:t>Access to facilities (e.g. hand washing/hand sanitisers, ventilation, </a:t>
            </a:r>
            <a:r>
              <a:rPr lang="en-GB" dirty="0" err="1">
                <a:solidFill>
                  <a:srgbClr val="FFDC6D"/>
                </a:solidFill>
              </a:rPr>
              <a:t>WiFi</a:t>
            </a:r>
            <a:r>
              <a:rPr lang="en-GB" dirty="0">
                <a:solidFill>
                  <a:srgbClr val="FFDC6D"/>
                </a:solidFill>
              </a:rPr>
              <a:t>)</a:t>
            </a:r>
          </a:p>
          <a:p>
            <a:r>
              <a:rPr lang="en-GB" dirty="0">
                <a:solidFill>
                  <a:srgbClr val="FFDC6D"/>
                </a:solidFill>
              </a:rPr>
              <a:t>Cost</a:t>
            </a:r>
          </a:p>
          <a:p>
            <a:endParaRPr lang="en-GB" dirty="0">
              <a:solidFill>
                <a:srgbClr val="FFDC6D"/>
              </a:solidFill>
            </a:endParaRPr>
          </a:p>
          <a:p>
            <a:endParaRPr lang="en-GB" dirty="0">
              <a:solidFill>
                <a:srgbClr val="FFD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9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F18F-E8BF-4829-80AD-7B1132AD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Event Format Considerations: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4D6D-03CC-45C0-8AB9-9569E9E5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DC6D"/>
                </a:solidFill>
              </a:rPr>
              <a:t>What do you want to achieve?</a:t>
            </a:r>
          </a:p>
          <a:p>
            <a:r>
              <a:rPr lang="en-GB" dirty="0">
                <a:solidFill>
                  <a:srgbClr val="FFDC6D"/>
                </a:solidFill>
              </a:rPr>
              <a:t>Who do you want to reach?</a:t>
            </a:r>
          </a:p>
          <a:p>
            <a:r>
              <a:rPr lang="en-GB" dirty="0">
                <a:solidFill>
                  <a:srgbClr val="FFDC6D"/>
                </a:solidFill>
              </a:rPr>
              <a:t>What activities would you like to do?</a:t>
            </a:r>
          </a:p>
          <a:p>
            <a:r>
              <a:rPr lang="en-GB" dirty="0">
                <a:solidFill>
                  <a:srgbClr val="FFDC6D"/>
                </a:solidFill>
              </a:rPr>
              <a:t>Who will staff your activity?</a:t>
            </a:r>
          </a:p>
          <a:p>
            <a:r>
              <a:rPr lang="en-GB" dirty="0">
                <a:solidFill>
                  <a:srgbClr val="FFDC6D"/>
                </a:solidFill>
              </a:rPr>
              <a:t>What equipment do you need?</a:t>
            </a:r>
          </a:p>
          <a:p>
            <a:r>
              <a:rPr lang="en-GB" dirty="0">
                <a:solidFill>
                  <a:srgbClr val="FFDC6D"/>
                </a:solidFill>
              </a:rPr>
              <a:t> What will your target audience get out of the activity?</a:t>
            </a:r>
          </a:p>
          <a:p>
            <a:pPr lvl="5"/>
            <a:r>
              <a:rPr lang="en-GB" sz="2800" dirty="0">
                <a:solidFill>
                  <a:srgbClr val="FFDC6D"/>
                </a:solidFill>
              </a:rPr>
              <a:t>How will you make the activity interesting/relevant to your audience?</a:t>
            </a:r>
          </a:p>
          <a:p>
            <a:pPr lvl="5"/>
            <a:r>
              <a:rPr lang="en-GB" sz="2800" dirty="0">
                <a:solidFill>
                  <a:srgbClr val="FFDC6D"/>
                </a:solidFill>
              </a:rPr>
              <a:t>How will you evaluate the activity?</a:t>
            </a:r>
          </a:p>
        </p:txBody>
      </p:sp>
    </p:spTree>
    <p:extLst>
      <p:ext uri="{BB962C8B-B14F-4D97-AF65-F5344CB8AC3E}">
        <p14:creationId xmlns:p14="http://schemas.microsoft.com/office/powerpoint/2010/main" val="427475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F18F-E8BF-4829-80AD-7B1132AD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Health and Safety: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4D6D-03CC-45C0-8AB9-9569E9E5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805" y="1253331"/>
            <a:ext cx="52435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DC6D"/>
                </a:solidFill>
              </a:rPr>
              <a:t>Steps:</a:t>
            </a:r>
          </a:p>
          <a:p>
            <a:r>
              <a:rPr lang="en-GB" sz="2800" dirty="0">
                <a:solidFill>
                  <a:srgbClr val="FFDC6D"/>
                </a:solidFill>
              </a:rPr>
              <a:t>Identify activities that might cause </a:t>
            </a:r>
            <a:r>
              <a:rPr lang="en-GB" dirty="0">
                <a:solidFill>
                  <a:srgbClr val="FFDC6D"/>
                </a:solidFill>
              </a:rPr>
              <a:t>Covid-19 transmission</a:t>
            </a:r>
          </a:p>
          <a:p>
            <a:r>
              <a:rPr lang="en-GB" sz="2800" dirty="0">
                <a:solidFill>
                  <a:srgbClr val="FFDC6D"/>
                </a:solidFill>
              </a:rPr>
              <a:t>Think about who can be at risk</a:t>
            </a:r>
          </a:p>
          <a:p>
            <a:r>
              <a:rPr lang="en-GB" dirty="0">
                <a:solidFill>
                  <a:srgbClr val="FFDC6D"/>
                </a:solidFill>
              </a:rPr>
              <a:t>Decide likelihood of exposure</a:t>
            </a:r>
          </a:p>
          <a:p>
            <a:r>
              <a:rPr lang="en-GB" sz="2800" dirty="0">
                <a:solidFill>
                  <a:srgbClr val="FFDC6D"/>
                </a:solidFill>
              </a:rPr>
              <a:t>Identify </a:t>
            </a:r>
            <a:r>
              <a:rPr lang="en-GB" sz="2800" u="sng" dirty="0">
                <a:solidFill>
                  <a:srgbClr val="FFDC6D"/>
                </a:solidFill>
              </a:rPr>
              <a:t>control measures</a:t>
            </a:r>
          </a:p>
          <a:p>
            <a:pPr lvl="1"/>
            <a:r>
              <a:rPr lang="en-GB" dirty="0">
                <a:solidFill>
                  <a:srgbClr val="FFDC6D"/>
                </a:solidFill>
              </a:rPr>
              <a:t>Adequate ventilation</a:t>
            </a:r>
          </a:p>
          <a:p>
            <a:pPr lvl="1"/>
            <a:r>
              <a:rPr lang="en-GB" dirty="0">
                <a:solidFill>
                  <a:srgbClr val="FFDC6D"/>
                </a:solidFill>
              </a:rPr>
              <a:t>Sufficient cleaning</a:t>
            </a:r>
          </a:p>
          <a:p>
            <a:pPr lvl="1"/>
            <a:r>
              <a:rPr lang="en-GB" dirty="0">
                <a:solidFill>
                  <a:srgbClr val="FFDC6D"/>
                </a:solidFill>
              </a:rPr>
              <a:t>Good hand hygiene</a:t>
            </a:r>
          </a:p>
          <a:p>
            <a:endParaRPr lang="en-GB" dirty="0">
              <a:solidFill>
                <a:srgbClr val="FFDC6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EE941-329B-4287-A60C-A360B7724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3" t="9007" r="17960" b="13706"/>
          <a:stretch/>
        </p:blipFill>
        <p:spPr>
          <a:xfrm>
            <a:off x="0" y="1690689"/>
            <a:ext cx="6498450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1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F18F-E8BF-4829-80AD-7B1132AD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Health and Safety: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70BE1A-8679-485E-8E4D-CAC7EBEE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7" t="6291" r="40632" b="4933"/>
          <a:stretch/>
        </p:blipFill>
        <p:spPr>
          <a:xfrm>
            <a:off x="5878462" y="0"/>
            <a:ext cx="5930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7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274C-CFC3-4E73-AA6C-4B846F21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EC19B-2F09-402F-8B58-66377ECF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DC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should we change from digital to in person delivery?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DC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 etiquette: How to choose the appropriate event format and venue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DC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and Safety considerations before and during the event, including information on “Hygiene Theatre” and dynamic risk assessments</a:t>
            </a:r>
          </a:p>
          <a:p>
            <a:pPr marL="2171723" lvl="4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FFDC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communication with community leaders and attendees </a:t>
            </a:r>
          </a:p>
          <a:p>
            <a:pPr marL="2171723" lvl="4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FFDC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and post event evaluation</a:t>
            </a:r>
          </a:p>
          <a:p>
            <a:endParaRPr lang="en-GB" dirty="0">
              <a:solidFill>
                <a:srgbClr val="FFD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69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F18F-E8BF-4829-80AD-7B1132AD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Health and Safety: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01470-10EA-4929-90FA-5188CB432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" t="17276" r="15976" b="9564"/>
          <a:stretch/>
        </p:blipFill>
        <p:spPr>
          <a:xfrm>
            <a:off x="957261" y="1477963"/>
            <a:ext cx="9929813" cy="5014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64CD8-95F6-4829-A122-490238463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41" t="21537" r="20781" b="3727"/>
          <a:stretch/>
        </p:blipFill>
        <p:spPr>
          <a:xfrm>
            <a:off x="838198" y="0"/>
            <a:ext cx="10163177" cy="6824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457CA0-D909-4743-B8FE-0448CB688F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55" t="21537" r="20781" b="3519"/>
          <a:stretch/>
        </p:blipFill>
        <p:spPr>
          <a:xfrm>
            <a:off x="838198" y="33912"/>
            <a:ext cx="10178968" cy="6790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A416E0-EEB0-44F5-A687-45FBD96E0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89" t="19360" r="21367" b="5302"/>
          <a:stretch/>
        </p:blipFill>
        <p:spPr>
          <a:xfrm>
            <a:off x="838197" y="33912"/>
            <a:ext cx="10163177" cy="69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8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F18F-E8BF-4829-80AD-7B1132AD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Hygiene Theatre: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4D6D-03CC-45C0-8AB9-9569E9E5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690688"/>
            <a:ext cx="11547565" cy="4802186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DC6D"/>
              </a:solidFill>
            </a:endParaRPr>
          </a:p>
        </p:txBody>
      </p:sp>
      <p:pic>
        <p:nvPicPr>
          <p:cNvPr id="4" name="Picture 2" descr="Aberdeen&amp;#39;s 1964 typhoid outbreak: School closures, medical isolation and  travel bans have been weathered before">
            <a:extLst>
              <a:ext uri="{FF2B5EF4-FFF2-40B4-BE49-F238E27FC236}">
                <a16:creationId xmlns:a16="http://schemas.microsoft.com/office/drawing/2014/main" id="{A7410F3A-1DC5-4983-B531-63F9E3AE1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4054476" cy="52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F79AB-C238-47B9-9A27-12546FBBE433}"/>
              </a:ext>
            </a:extLst>
          </p:cNvPr>
          <p:cNvSpPr txBox="1"/>
          <p:nvPr/>
        </p:nvSpPr>
        <p:spPr>
          <a:xfrm>
            <a:off x="4054476" y="5453470"/>
            <a:ext cx="4919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DC6D"/>
                </a:solidFill>
              </a:rPr>
              <a:t>Image from Press and Journal </a:t>
            </a:r>
            <a:r>
              <a:rPr lang="en-GB" dirty="0"/>
              <a:t>(https://www.pressandjournal.co.uk/fp/news/aberdeen/2088739/aberdeens-1964-typhoid-outbreak-school-closures-medical-isolation-and-travel-bans-have-been-weathered-before/)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92A249-378A-472E-A949-A60904B526F9}"/>
              </a:ext>
            </a:extLst>
          </p:cNvPr>
          <p:cNvGrpSpPr/>
          <p:nvPr/>
        </p:nvGrpSpPr>
        <p:grpSpPr>
          <a:xfrm>
            <a:off x="252549" y="1608704"/>
            <a:ext cx="11371988" cy="5322094"/>
            <a:chOff x="252549" y="1608704"/>
            <a:chExt cx="11371988" cy="5322094"/>
          </a:xfrm>
        </p:grpSpPr>
        <p:pic>
          <p:nvPicPr>
            <p:cNvPr id="1026" name="Picture 2" descr="Where you can buy cheap hand sanitisers online now - Manchester Evening News">
              <a:extLst>
                <a:ext uri="{FF2B5EF4-FFF2-40B4-BE49-F238E27FC236}">
                  <a16:creationId xmlns:a16="http://schemas.microsoft.com/office/drawing/2014/main" id="{19FE273D-8207-4E76-80DA-D4FDE88F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49" y="1608704"/>
              <a:ext cx="7096125" cy="5322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ow to Wear a Face Covering Correctly Sign -">
              <a:extLst>
                <a:ext uri="{FF2B5EF4-FFF2-40B4-BE49-F238E27FC236}">
                  <a16:creationId xmlns:a16="http://schemas.microsoft.com/office/drawing/2014/main" id="{6A5B4FBB-E9CF-4DC8-A3A8-31491903D2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2" t="10367" r="21215" b="10205"/>
            <a:stretch/>
          </p:blipFill>
          <p:spPr bwMode="auto">
            <a:xfrm>
              <a:off x="8065725" y="1608704"/>
              <a:ext cx="3558812" cy="4979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46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F18F-E8BF-4829-80AD-7B1132AD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Health and Safety (discussion):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4D6D-03CC-45C0-8AB9-9569E9E5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90688"/>
            <a:ext cx="11101249" cy="449425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DC6D"/>
                </a:solidFill>
              </a:rPr>
              <a:t>What steps you should take to make event safe for yourself, your team and your audience? (type of event, venue, number of people, avoiding congestion etc.)</a:t>
            </a:r>
          </a:p>
          <a:p>
            <a:r>
              <a:rPr lang="en-GB" dirty="0">
                <a:solidFill>
                  <a:srgbClr val="FFDC6D"/>
                </a:solidFill>
              </a:rPr>
              <a:t>What resources would you use and how would you clean/disinfect/quarantine?</a:t>
            </a:r>
          </a:p>
          <a:p>
            <a:pPr lvl="1"/>
            <a:r>
              <a:rPr lang="en-GB" dirty="0">
                <a:solidFill>
                  <a:srgbClr val="FFDC6D"/>
                </a:solidFill>
              </a:rPr>
              <a:t>Would they be shared throughout the event?</a:t>
            </a:r>
          </a:p>
          <a:p>
            <a:r>
              <a:rPr lang="en-GB" dirty="0">
                <a:solidFill>
                  <a:srgbClr val="FFDC6D"/>
                </a:solidFill>
              </a:rPr>
              <a:t>Is there any “hygiene theatre” applicable?</a:t>
            </a:r>
          </a:p>
          <a:p>
            <a:pPr lvl="5"/>
            <a:r>
              <a:rPr lang="en-GB" sz="2800" dirty="0">
                <a:solidFill>
                  <a:srgbClr val="FFDC6D"/>
                </a:solidFill>
              </a:rPr>
              <a:t>How will you keep your audience informed?</a:t>
            </a:r>
          </a:p>
          <a:p>
            <a:pPr lvl="5"/>
            <a:r>
              <a:rPr lang="en-GB" sz="2800" dirty="0">
                <a:solidFill>
                  <a:srgbClr val="FFDC6D"/>
                </a:solidFill>
              </a:rPr>
              <a:t>How will you report any Covid-19 related incidents?</a:t>
            </a:r>
          </a:p>
        </p:txBody>
      </p:sp>
    </p:spTree>
    <p:extLst>
      <p:ext uri="{BB962C8B-B14F-4D97-AF65-F5344CB8AC3E}">
        <p14:creationId xmlns:p14="http://schemas.microsoft.com/office/powerpoint/2010/main" val="3684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F18F-E8BF-4829-80AD-7B1132AD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Effective Communication: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4D6D-03CC-45C0-8AB9-9569E9E5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51537"/>
            <a:ext cx="11101249" cy="449425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DC6D"/>
                </a:solidFill>
              </a:rPr>
              <a:t>Keep community leaders and participants informed early</a:t>
            </a:r>
          </a:p>
          <a:p>
            <a:r>
              <a:rPr lang="en-GB" sz="2800" dirty="0">
                <a:solidFill>
                  <a:srgbClr val="FFDC6D"/>
                </a:solidFill>
              </a:rPr>
              <a:t>Ask for input in designing event format and accessibility of venue</a:t>
            </a:r>
          </a:p>
          <a:p>
            <a:r>
              <a:rPr lang="en-GB" dirty="0">
                <a:solidFill>
                  <a:srgbClr val="FFDC6D"/>
                </a:solidFill>
              </a:rPr>
              <a:t>Share risk assessments (are they compatible?)</a:t>
            </a:r>
          </a:p>
          <a:p>
            <a:r>
              <a:rPr lang="en-GB" sz="2800" dirty="0">
                <a:solidFill>
                  <a:srgbClr val="FFDC6D"/>
                </a:solidFill>
              </a:rPr>
              <a:t>Be flexible</a:t>
            </a:r>
          </a:p>
          <a:p>
            <a:r>
              <a:rPr lang="en-GB" dirty="0">
                <a:solidFill>
                  <a:srgbClr val="FFDC6D"/>
                </a:solidFill>
              </a:rPr>
              <a:t>Use your networks</a:t>
            </a:r>
          </a:p>
          <a:p>
            <a:r>
              <a:rPr lang="en-GB" sz="2800" dirty="0">
                <a:solidFill>
                  <a:srgbClr val="FFDC6D"/>
                </a:solidFill>
              </a:rPr>
              <a:t>Be thoughtful of your audiences’ needs and how they will benefit by participation</a:t>
            </a:r>
          </a:p>
          <a:p>
            <a:pPr lvl="4"/>
            <a:r>
              <a:rPr lang="en-GB" sz="2800" dirty="0">
                <a:solidFill>
                  <a:srgbClr val="FFDC6D"/>
                </a:solidFill>
              </a:rPr>
              <a:t>Keep a register of attendees or have a responsible individual contact NHS in case of a positive case</a:t>
            </a:r>
          </a:p>
        </p:txBody>
      </p:sp>
    </p:spTree>
    <p:extLst>
      <p:ext uri="{BB962C8B-B14F-4D97-AF65-F5344CB8AC3E}">
        <p14:creationId xmlns:p14="http://schemas.microsoft.com/office/powerpoint/2010/main" val="29099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F18F-E8BF-4829-80AD-7B1132AD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Why do we need to evaluate Public Engagement? (discussion)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4D6D-03CC-45C0-8AB9-9569E9E5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998618"/>
            <a:ext cx="11101249" cy="449425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DC6D"/>
                </a:solidFill>
              </a:rPr>
              <a:t>To better understand the needs, visions and aspirations of our community</a:t>
            </a:r>
          </a:p>
          <a:p>
            <a:r>
              <a:rPr lang="en-GB" dirty="0">
                <a:solidFill>
                  <a:srgbClr val="FFDC6D"/>
                </a:solidFill>
              </a:rPr>
              <a:t>To improve our own practice and the benefits to our audiences</a:t>
            </a:r>
          </a:p>
          <a:p>
            <a:r>
              <a:rPr lang="en-GB" sz="2800" dirty="0">
                <a:solidFill>
                  <a:srgbClr val="FFDC6D"/>
                </a:solidFill>
              </a:rPr>
              <a:t>To evidence own achievements and our impact to our community </a:t>
            </a:r>
          </a:p>
          <a:p>
            <a:r>
              <a:rPr lang="en-GB" dirty="0">
                <a:solidFill>
                  <a:srgbClr val="FFDC6D"/>
                </a:solidFill>
              </a:rPr>
              <a:t>To convince others (e.g. sponsors, funders, PEF and policy makers) of our own achievements and impact</a:t>
            </a:r>
            <a:endParaRPr lang="en-GB" sz="2800" dirty="0">
              <a:solidFill>
                <a:srgbClr val="FFDC6D"/>
              </a:solidFill>
            </a:endParaRPr>
          </a:p>
          <a:p>
            <a:endParaRPr lang="en-GB" sz="2800" dirty="0">
              <a:solidFill>
                <a:srgbClr val="FFD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F18F-E8BF-4829-80AD-7B1132AD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Feedback/evaluation: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8CF8DD-7A2D-4052-9158-BC534F7DC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008228"/>
              </p:ext>
            </p:extLst>
          </p:nvPr>
        </p:nvGraphicFramePr>
        <p:xfrm>
          <a:off x="0" y="1320684"/>
          <a:ext cx="12192000" cy="553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425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2AB1AF0-20F4-4049-AAE7-B07168053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3"/>
          <a:stretch/>
        </p:blipFill>
        <p:spPr>
          <a:xfrm>
            <a:off x="0" y="0"/>
            <a:ext cx="12192000" cy="695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28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F18F-E8BF-4829-80AD-7B1132AD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Participant feedback/evaluation: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B21106-1F19-4D7A-A930-AB03D4884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90688"/>
            <a:ext cx="11101249" cy="4494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DC6D"/>
                </a:solidFill>
              </a:rPr>
              <a:t>How do we evaluate the impact of our engagement(s)?</a:t>
            </a:r>
          </a:p>
          <a:p>
            <a:r>
              <a:rPr lang="en-GB" dirty="0">
                <a:solidFill>
                  <a:srgbClr val="FFDC6D"/>
                </a:solidFill>
              </a:rPr>
              <a:t>Start early, include any information regarding your audience</a:t>
            </a:r>
          </a:p>
          <a:p>
            <a:r>
              <a:rPr lang="en-GB" dirty="0">
                <a:solidFill>
                  <a:srgbClr val="FFDC6D"/>
                </a:solidFill>
              </a:rPr>
              <a:t>Be creative and paperless</a:t>
            </a:r>
          </a:p>
          <a:p>
            <a:r>
              <a:rPr lang="en-GB" dirty="0">
                <a:solidFill>
                  <a:srgbClr val="FFDC6D"/>
                </a:solidFill>
              </a:rPr>
              <a:t>Have SMART Objectives:</a:t>
            </a:r>
          </a:p>
          <a:p>
            <a:pPr lvl="5"/>
            <a:r>
              <a:rPr lang="en-GB" sz="2800" dirty="0">
                <a:solidFill>
                  <a:srgbClr val="FFDC6D"/>
                </a:solidFill>
              </a:rPr>
              <a:t>Specific</a:t>
            </a:r>
          </a:p>
          <a:p>
            <a:pPr lvl="5"/>
            <a:r>
              <a:rPr lang="en-GB" sz="2800" dirty="0">
                <a:solidFill>
                  <a:srgbClr val="FFDC6D"/>
                </a:solidFill>
              </a:rPr>
              <a:t>Measurable</a:t>
            </a:r>
          </a:p>
          <a:p>
            <a:pPr lvl="5"/>
            <a:r>
              <a:rPr lang="en-GB" sz="2800" dirty="0">
                <a:solidFill>
                  <a:srgbClr val="FFDC6D"/>
                </a:solidFill>
              </a:rPr>
              <a:t>Achievable</a:t>
            </a:r>
          </a:p>
          <a:p>
            <a:pPr lvl="5"/>
            <a:r>
              <a:rPr lang="en-GB" sz="2800" dirty="0">
                <a:solidFill>
                  <a:srgbClr val="FFDC6D"/>
                </a:solidFill>
              </a:rPr>
              <a:t>Relevant</a:t>
            </a:r>
          </a:p>
          <a:p>
            <a:pPr lvl="5"/>
            <a:r>
              <a:rPr lang="en-GB" sz="2800" dirty="0">
                <a:solidFill>
                  <a:srgbClr val="FFDC6D"/>
                </a:solidFill>
              </a:rPr>
              <a:t>Timely</a:t>
            </a:r>
          </a:p>
          <a:p>
            <a:endParaRPr lang="en-GB" sz="2800" dirty="0">
              <a:solidFill>
                <a:srgbClr val="FFD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68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79D8-D010-4C75-9335-6388F9B8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Please fill in our feedback form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52AC5-FDE9-446F-85A6-97EAF6EE7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C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90665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4819-3276-4EEF-B80E-DAA3964F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7053-2C4A-4F8C-AC23-A2E42703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1825625"/>
            <a:ext cx="11652067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FFDC6D"/>
                </a:solidFill>
              </a:rPr>
              <a:t>Scottish Government website (</a:t>
            </a:r>
            <a:r>
              <a:rPr lang="en-GB" dirty="0">
                <a:solidFill>
                  <a:srgbClr val="FFDC6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https://www.gov.scot/coronavirus-covid-19/</a:t>
            </a:r>
            <a:r>
              <a:rPr lang="en-GB" dirty="0">
                <a:solidFill>
                  <a:srgbClr val="FFDC6D"/>
                </a:solidFill>
              </a:rPr>
              <a:t>)</a:t>
            </a:r>
          </a:p>
          <a:p>
            <a:r>
              <a:rPr lang="en-GB" dirty="0">
                <a:solidFill>
                  <a:srgbClr val="FFDC6D"/>
                </a:solidFill>
              </a:rPr>
              <a:t>Health and Safety Executive (</a:t>
            </a:r>
            <a:r>
              <a:rPr lang="en-GB" dirty="0">
                <a:solidFill>
                  <a:srgbClr val="FFDC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https://www.hse.gov.uk/coronavirus/working-safely/index.htm</a:t>
            </a:r>
            <a:r>
              <a:rPr lang="en-GB" dirty="0">
                <a:solidFill>
                  <a:srgbClr val="FFDC6D"/>
                </a:solidFill>
              </a:rPr>
              <a:t>)</a:t>
            </a:r>
          </a:p>
          <a:p>
            <a:r>
              <a:rPr lang="en-GB" dirty="0">
                <a:solidFill>
                  <a:srgbClr val="FFDC6D"/>
                </a:solidFill>
              </a:rPr>
              <a:t>The Resource Centre – Covid-19 Risk Assessments (</a:t>
            </a:r>
            <a:r>
              <a:rPr lang="en-GB" dirty="0">
                <a:solidFill>
                  <a:srgbClr val="FFDC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https://www.resourcecentre.org.uk/wp-content/uploads/2021/05/Covid-19-risk-assessments-1.pdf</a:t>
            </a:r>
            <a:r>
              <a:rPr lang="en-GB" dirty="0">
                <a:solidFill>
                  <a:srgbClr val="FFDC6D"/>
                </a:solidFill>
              </a:rPr>
              <a:t>)</a:t>
            </a:r>
          </a:p>
          <a:p>
            <a:r>
              <a:rPr lang="en-GB" dirty="0">
                <a:solidFill>
                  <a:srgbClr val="FFDC6D"/>
                </a:solidFill>
              </a:rPr>
              <a:t>Falk, J.H. and Dierking, L.D., Learning from Museums Visitor Experiences and the Making of Meaning. 1</a:t>
            </a:r>
            <a:r>
              <a:rPr lang="en-GB" baseline="30000" dirty="0">
                <a:solidFill>
                  <a:srgbClr val="FFDC6D"/>
                </a:solidFill>
              </a:rPr>
              <a:t>st</a:t>
            </a:r>
            <a:r>
              <a:rPr lang="en-GB" dirty="0">
                <a:solidFill>
                  <a:srgbClr val="FFDC6D"/>
                </a:solidFill>
              </a:rPr>
              <a:t> edition. Altamira Press</a:t>
            </a:r>
          </a:p>
          <a:p>
            <a:r>
              <a:rPr lang="en-GB" dirty="0">
                <a:solidFill>
                  <a:srgbClr val="FFDC6D"/>
                </a:solidFill>
              </a:rPr>
              <a:t>Falk, J.H. and Dierking, L.D. The Museum Experience. 3rd paperback edition. Routledge Taylor and Francis group</a:t>
            </a:r>
          </a:p>
          <a:p>
            <a:r>
              <a:rPr lang="en-GB" dirty="0">
                <a:solidFill>
                  <a:srgbClr val="FFDC6D"/>
                </a:solidFill>
              </a:rPr>
              <a:t>McArdle, K., Briggs, S., Forrester, K., Garrett, E. and McKay, K. The Impact of Community Work How to Gather Evidence. 1</a:t>
            </a:r>
            <a:r>
              <a:rPr lang="en-GB" baseline="30000" dirty="0">
                <a:solidFill>
                  <a:srgbClr val="FFDC6D"/>
                </a:solidFill>
              </a:rPr>
              <a:t>st</a:t>
            </a:r>
            <a:r>
              <a:rPr lang="en-GB" dirty="0">
                <a:solidFill>
                  <a:srgbClr val="FFDC6D"/>
                </a:solidFill>
              </a:rPr>
              <a:t> edition. Policy Press</a:t>
            </a:r>
          </a:p>
        </p:txBody>
      </p:sp>
    </p:spTree>
    <p:extLst>
      <p:ext uri="{BB962C8B-B14F-4D97-AF65-F5344CB8AC3E}">
        <p14:creationId xmlns:p14="http://schemas.microsoft.com/office/powerpoint/2010/main" val="19766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84CD-1271-45A4-BB98-C4D92708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53181"/>
            <a:ext cx="10768012" cy="1325563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Aberdeen Science Centre (since 1989)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C1580-3455-4D25-9F5C-56A14424E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Aberdeen Science Centre | LinkedIn">
            <a:extLst>
              <a:ext uri="{FF2B5EF4-FFF2-40B4-BE49-F238E27FC236}">
                <a16:creationId xmlns:a16="http://schemas.microsoft.com/office/drawing/2014/main" id="{BE850977-9988-49FD-A188-2EF022E4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4"/>
            <a:ext cx="12192000" cy="59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70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4819-3276-4EEF-B80E-DAA3964F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7053-2C4A-4F8C-AC23-A2E42703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1825625"/>
            <a:ext cx="11652067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DC6D"/>
                </a:solidFill>
              </a:rPr>
              <a:t>Planning your Public Engagement, Welcome (</a:t>
            </a:r>
            <a:r>
              <a:rPr lang="en-GB" dirty="0">
                <a:solidFill>
                  <a:srgbClr val="FFDC6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https://wellcome.org/grant-funding/guidance/planning-your-public-engagement</a:t>
            </a:r>
            <a:r>
              <a:rPr lang="en-GB" dirty="0">
                <a:solidFill>
                  <a:srgbClr val="FFDC6D"/>
                </a:solidFill>
              </a:rPr>
              <a:t>)</a:t>
            </a:r>
          </a:p>
          <a:p>
            <a:r>
              <a:rPr lang="en-GB" dirty="0">
                <a:solidFill>
                  <a:srgbClr val="FFDC6D"/>
                </a:solidFill>
              </a:rPr>
              <a:t>Evaluating Public Engagement, National Co-ordinating Centre for Public Engagement (</a:t>
            </a:r>
            <a:r>
              <a:rPr lang="en-GB" dirty="0">
                <a:solidFill>
                  <a:srgbClr val="FFDC6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https://www.publicengagement.ac.uk/do-engagement/evaluating-public-engagement</a:t>
            </a:r>
            <a:r>
              <a:rPr lang="en-GB" dirty="0">
                <a:solidFill>
                  <a:srgbClr val="FFDC6D"/>
                </a:solidFill>
              </a:rPr>
              <a:t>)</a:t>
            </a:r>
          </a:p>
          <a:p>
            <a:r>
              <a:rPr lang="en-GB" dirty="0">
                <a:solidFill>
                  <a:srgbClr val="FFDC6D"/>
                </a:solidFill>
              </a:rPr>
              <a:t>Public Engagement Evaluation Framework, Science and Technology Facilities Council (</a:t>
            </a:r>
            <a:r>
              <a:rPr lang="en-GB" dirty="0">
                <a:solidFill>
                  <a:srgbClr val="FFDC6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https://stfc.ukri.org/files/corporate-publications/public-engagement-evaluation-framework</a:t>
            </a:r>
            <a:r>
              <a:rPr lang="en-GB" dirty="0">
                <a:solidFill>
                  <a:srgbClr val="FFDC6D"/>
                </a:solidFill>
              </a:rPr>
              <a:t>/)</a:t>
            </a:r>
          </a:p>
        </p:txBody>
      </p:sp>
    </p:spTree>
    <p:extLst>
      <p:ext uri="{BB962C8B-B14F-4D97-AF65-F5344CB8AC3E}">
        <p14:creationId xmlns:p14="http://schemas.microsoft.com/office/powerpoint/2010/main" val="1686489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4819-3276-4EEF-B80E-DAA3964F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Further details on past and future SWEA workshops: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7053-2C4A-4F8C-AC23-A2E42703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3282043"/>
            <a:ext cx="11652067" cy="2894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i="1" u="sng" dirty="0">
                <a:solidFill>
                  <a:srgbClr val="FFDC6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https://www.scotpen.org/swea-public-engagement-training</a:t>
            </a:r>
            <a:endParaRPr lang="en-GB" dirty="0">
              <a:solidFill>
                <a:srgbClr val="FFD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09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quot;thank you&quot; in different languages background Free Vector">
            <a:extLst>
              <a:ext uri="{FF2B5EF4-FFF2-40B4-BE49-F238E27FC236}">
                <a16:creationId xmlns:a16="http://schemas.microsoft.com/office/drawing/2014/main" id="{C21F4439-BD06-496E-ADDB-512275806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51"/>
          <a:stretch/>
        </p:blipFill>
        <p:spPr bwMode="auto">
          <a:xfrm>
            <a:off x="0" y="0"/>
            <a:ext cx="12192000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9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cord visitor influx for Aberdeen Science Centre">
            <a:extLst>
              <a:ext uri="{FF2B5EF4-FFF2-40B4-BE49-F238E27FC236}">
                <a16:creationId xmlns:a16="http://schemas.microsoft.com/office/drawing/2014/main" id="{1F013E17-BC32-490F-8940-C783EA499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r="8661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B561F-40AF-4949-8DD0-4F3EBE38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1"/>
            <a:ext cx="5505814" cy="24906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Successfully bidding for an “Inspiring Science” grant, meant that w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 went from this…</a:t>
            </a:r>
          </a:p>
        </p:txBody>
      </p:sp>
      <p:pic>
        <p:nvPicPr>
          <p:cNvPr id="1026" name="Picture 2" descr="Satrosphere">
            <a:extLst>
              <a:ext uri="{FF2B5EF4-FFF2-40B4-BE49-F238E27FC236}">
                <a16:creationId xmlns:a16="http://schemas.microsoft.com/office/drawing/2014/main" id="{7D9788DC-04F3-4345-AEBF-282E10DE96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8" r="-1" b="-1"/>
          <a:stretch/>
        </p:blipFill>
        <p:spPr bwMode="auto">
          <a:xfrm>
            <a:off x="7653542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5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2E50F-FB32-45C2-B188-6BD702F5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To this…</a:t>
            </a:r>
          </a:p>
        </p:txBody>
      </p:sp>
      <p:pic>
        <p:nvPicPr>
          <p:cNvPr id="2056" name="Picture 8" descr="Aberdeen Science Centre | Ecsite">
            <a:extLst>
              <a:ext uri="{FF2B5EF4-FFF2-40B4-BE49-F238E27FC236}">
                <a16:creationId xmlns:a16="http://schemas.microsoft.com/office/drawing/2014/main" id="{06787E06-7C18-480F-9B53-E77DCE2DC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r="25837" b="-1"/>
          <a:stretch/>
        </p:blipFill>
        <p:spPr bwMode="auto">
          <a:xfrm>
            <a:off x="307840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New Era of STEM Education for Aberdeen">
            <a:extLst>
              <a:ext uri="{FF2B5EF4-FFF2-40B4-BE49-F238E27FC236}">
                <a16:creationId xmlns:a16="http://schemas.microsoft.com/office/drawing/2014/main" id="{89214B19-B25C-485F-8CE7-E4375EBE8B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4" r="1" b="7037"/>
          <a:stretch/>
        </p:blipFill>
        <p:spPr bwMode="auto">
          <a:xfrm>
            <a:off x="4194959" y="321735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ning date announced for Aberdeen Science Centre - Aberdeen Business News">
            <a:extLst>
              <a:ext uri="{FF2B5EF4-FFF2-40B4-BE49-F238E27FC236}">
                <a16:creationId xmlns:a16="http://schemas.microsoft.com/office/drawing/2014/main" id="{85C391E3-F9DE-4D35-A704-72E1055D7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1" b="11853"/>
          <a:stretch/>
        </p:blipFill>
        <p:spPr bwMode="auto">
          <a:xfrm>
            <a:off x="4190180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berdeen Science Centre, Aberdeen – Science Centres | VisitScotland">
            <a:extLst>
              <a:ext uri="{FF2B5EF4-FFF2-40B4-BE49-F238E27FC236}">
                <a16:creationId xmlns:a16="http://schemas.microsoft.com/office/drawing/2014/main" id="{26679F28-D463-47A4-A47F-7A419F046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r="10013" b="-1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berdeen Science Centre | Ecsite">
            <a:extLst>
              <a:ext uri="{FF2B5EF4-FFF2-40B4-BE49-F238E27FC236}">
                <a16:creationId xmlns:a16="http://schemas.microsoft.com/office/drawing/2014/main" id="{9A9A879E-4857-4E54-818C-83F758278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r="-1" b="2382"/>
          <a:stretch/>
        </p:blipFill>
        <p:spPr bwMode="auto">
          <a:xfrm>
            <a:off x="307840" y="4525715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C7DF-A749-471B-A7FB-2AA6A9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Covid 19 – Our response to the lockdown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67C43-2C7B-41E3-B050-38C0C11A4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29" t="32492" b="24641"/>
          <a:stretch/>
        </p:blipFill>
        <p:spPr>
          <a:xfrm>
            <a:off x="0" y="2228850"/>
            <a:ext cx="12192000" cy="3580420"/>
          </a:xfrm>
          <a:prstGeom prst="rect">
            <a:avLst/>
          </a:prstGeom>
        </p:spPr>
      </p:pic>
      <p:pic>
        <p:nvPicPr>
          <p:cNvPr id="3074" name="Picture 2" descr="Boost STEM learning with ASC – The Northern Alliance">
            <a:extLst>
              <a:ext uri="{FF2B5EF4-FFF2-40B4-BE49-F238E27FC236}">
                <a16:creationId xmlns:a16="http://schemas.microsoft.com/office/drawing/2014/main" id="{B7E862CE-E6D1-4F87-A921-FFFDB50D5A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4449234" cy="24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5BB27-56CA-4B8A-9B9E-0BAB971B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5" t="32492" r="57813" b="21652"/>
          <a:stretch/>
        </p:blipFill>
        <p:spPr>
          <a:xfrm>
            <a:off x="4449234" y="1690688"/>
            <a:ext cx="3791672" cy="2768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151E62-39B1-4F95-B607-4507B0A613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2492" r="15859" b="17067"/>
          <a:stretch/>
        </p:blipFill>
        <p:spPr>
          <a:xfrm>
            <a:off x="8240907" y="1690688"/>
            <a:ext cx="3332584" cy="2768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F89CED-6FBA-43DC-92BF-209E5E105E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75" t="32492" r="5073" b="42288"/>
          <a:stretch/>
        </p:blipFill>
        <p:spPr>
          <a:xfrm>
            <a:off x="0" y="4458945"/>
            <a:ext cx="12630144" cy="20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3AE49-6D41-4637-9F03-0CA05CF3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933D-6450-456D-A49D-19DCF60E7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1E81A-6D78-44FD-8198-5F7B7082E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6" t="9912" r="2149" b="9674"/>
          <a:stretch/>
        </p:blipFill>
        <p:spPr>
          <a:xfrm>
            <a:off x="301074" y="0"/>
            <a:ext cx="11589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0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FC38-F7F9-4A2D-B0AA-DC64C485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8103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Why go back to in person events? (discussion)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E039-BCB0-4724-A39B-44D1C379F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FFC000"/>
                </a:solidFill>
              </a:rPr>
              <a:t> </a:t>
            </a:r>
          </a:p>
          <a:p>
            <a:pPr marL="0" indent="0" algn="ctr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3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F7B0-9115-4A0E-A4EA-1043B6E5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The interactive experience model </a:t>
            </a:r>
            <a:r>
              <a:rPr lang="en-GB" sz="1800" dirty="0">
                <a:solidFill>
                  <a:srgbClr val="FFC000"/>
                </a:solidFill>
              </a:rPr>
              <a:t>(J.H. Falk and L.D. Dierking)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BCF62-7364-4468-B2EB-E1E849EE796E}"/>
              </a:ext>
            </a:extLst>
          </p:cNvPr>
          <p:cNvSpPr txBox="1"/>
          <p:nvPr/>
        </p:nvSpPr>
        <p:spPr>
          <a:xfrm>
            <a:off x="3958045" y="1500363"/>
            <a:ext cx="594795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DC6D"/>
                </a:solidFill>
              </a:rPr>
              <a:t>Personal Context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DC6D"/>
                </a:solidFill>
              </a:rPr>
              <a:t>Motivation and expectations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DC6D"/>
                </a:solidFill>
              </a:rPr>
              <a:t>Prior knowledge, interests and beliefs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DC6D"/>
                </a:solidFill>
              </a:rPr>
              <a:t>Choice and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DC6D"/>
                </a:solidFill>
              </a:rPr>
              <a:t>Social Context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DC6D"/>
                </a:solidFill>
              </a:rPr>
              <a:t>Within group mediation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DC6D"/>
                </a:solidFill>
              </a:rPr>
              <a:t>Facilitated mediation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DC6D"/>
                </a:solidFill>
              </a:rPr>
              <a:t>Physical Context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DC6D"/>
                </a:solidFill>
              </a:rPr>
              <a:t>Advance organisation and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DC6D"/>
                </a:solidFill>
              </a:rPr>
              <a:t>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DC6D"/>
                </a:solidFill>
              </a:rPr>
              <a:t>Reinforcing experiences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DC6D"/>
              </a:solidFill>
            </a:endParaRPr>
          </a:p>
          <a:p>
            <a:pPr lvl="1"/>
            <a:endParaRPr lang="en-GB" sz="2800" dirty="0">
              <a:solidFill>
                <a:srgbClr val="FFDC6D"/>
              </a:solidFill>
            </a:endParaRPr>
          </a:p>
        </p:txBody>
      </p:sp>
      <p:pic>
        <p:nvPicPr>
          <p:cNvPr id="5124" name="Picture 4" descr="THE IMPORTANCE OF ATMOSPHERE AND SPATIALITY IN CREATING SOCIAL EXPERIENCES">
            <a:extLst>
              <a:ext uri="{FF2B5EF4-FFF2-40B4-BE49-F238E27FC236}">
                <a16:creationId xmlns:a16="http://schemas.microsoft.com/office/drawing/2014/main" id="{7BF2B318-5F84-4E4A-9802-50D066104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5" y="1950001"/>
            <a:ext cx="3644171" cy="327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42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999106BC123D468FC8C70E08FAC20A" ma:contentTypeVersion="13" ma:contentTypeDescription="Create a new document." ma:contentTypeScope="" ma:versionID="6aed9bdfd35733a350155ece2e8235ab">
  <xsd:schema xmlns:xsd="http://www.w3.org/2001/XMLSchema" xmlns:xs="http://www.w3.org/2001/XMLSchema" xmlns:p="http://schemas.microsoft.com/office/2006/metadata/properties" xmlns:ns3="cb111a4c-615e-46c6-b74f-5fd442186aca" xmlns:ns4="ebeb0922-cf24-42cf-8ce4-376becf6c124" targetNamespace="http://schemas.microsoft.com/office/2006/metadata/properties" ma:root="true" ma:fieldsID="02b20b4932cb3f44215bcc22df00cc3d" ns3:_="" ns4:_="">
    <xsd:import namespace="cb111a4c-615e-46c6-b74f-5fd442186aca"/>
    <xsd:import namespace="ebeb0922-cf24-42cf-8ce4-376becf6c1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11a4c-615e-46c6-b74f-5fd442186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b0922-cf24-42cf-8ce4-376becf6c1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7882F0-0201-4166-8CAC-99E6B834FE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20B1C1-A316-4E90-855A-19DCBBA0C2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111a4c-615e-46c6-b74f-5fd442186aca"/>
    <ds:schemaRef ds:uri="ebeb0922-cf24-42cf-8ce4-376becf6c1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A4AE9-C8DE-4ECF-B67E-9643E7C3E25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b111a4c-615e-46c6-b74f-5fd442186aca"/>
    <ds:schemaRef ds:uri="http://purl.org/dc/terms/"/>
    <ds:schemaRef ds:uri="http://schemas.openxmlformats.org/package/2006/metadata/core-properties"/>
    <ds:schemaRef ds:uri="ebeb0922-cf24-42cf-8ce4-376becf6c12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</TotalTime>
  <Words>1188</Words>
  <Application>Microsoft Office PowerPoint</Application>
  <PresentationFormat>Widescreen</PresentationFormat>
  <Paragraphs>143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Tahoma</vt:lpstr>
      <vt:lpstr>Office Theme</vt:lpstr>
      <vt:lpstr>PowerPoint Presentation</vt:lpstr>
      <vt:lpstr>Overview</vt:lpstr>
      <vt:lpstr>Aberdeen Science Centre (since 1989)</vt:lpstr>
      <vt:lpstr>Successfully bidding for an “Inspiring Science” grant, meant that we went from this…</vt:lpstr>
      <vt:lpstr>To this…</vt:lpstr>
      <vt:lpstr>Covid 19 – Our response to the lockdown</vt:lpstr>
      <vt:lpstr>PowerPoint Presentation</vt:lpstr>
      <vt:lpstr>Why go back to in person events? (discussion)</vt:lpstr>
      <vt:lpstr>The interactive experience model (J.H. Falk and L.D. Dierking)</vt:lpstr>
      <vt:lpstr>Our experience shows that in person engagements:</vt:lpstr>
      <vt:lpstr>Digital fatigue</vt:lpstr>
      <vt:lpstr>Moreover…</vt:lpstr>
      <vt:lpstr>Moreover…</vt:lpstr>
      <vt:lpstr>Moreover…</vt:lpstr>
      <vt:lpstr>Events etiquette (discussion)</vt:lpstr>
      <vt:lpstr>Venue Considerations:</vt:lpstr>
      <vt:lpstr>Event Format Considerations:</vt:lpstr>
      <vt:lpstr>Health and Safety:</vt:lpstr>
      <vt:lpstr>Health and Safety:</vt:lpstr>
      <vt:lpstr>Health and Safety:</vt:lpstr>
      <vt:lpstr>Hygiene Theatre:</vt:lpstr>
      <vt:lpstr>Health and Safety (discussion):</vt:lpstr>
      <vt:lpstr>Effective Communication:</vt:lpstr>
      <vt:lpstr>Why do we need to evaluate Public Engagement? (discussion)</vt:lpstr>
      <vt:lpstr>Feedback/evaluation:</vt:lpstr>
      <vt:lpstr>PowerPoint Presentation</vt:lpstr>
      <vt:lpstr>Participant feedback/evaluation:</vt:lpstr>
      <vt:lpstr>Please fill in our feedback form </vt:lpstr>
      <vt:lpstr>Additional resources</vt:lpstr>
      <vt:lpstr>Additional resources</vt:lpstr>
      <vt:lpstr>Further details on past and future SWEA workshops: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 Snelling</dc:creator>
  <cp:lastModifiedBy>Kostas Minas</cp:lastModifiedBy>
  <cp:revision>12</cp:revision>
  <dcterms:created xsi:type="dcterms:W3CDTF">2021-05-13T08:50:33Z</dcterms:created>
  <dcterms:modified xsi:type="dcterms:W3CDTF">2021-09-20T12:13:27Z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0x010100FE999106BC123D468FC8C70E08FAC20A</vt:lpwstr>
  </property>
</Properties>
</file>